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45" r:id="rId3"/>
    <p:sldId id="344" r:id="rId4"/>
    <p:sldId id="347" r:id="rId5"/>
    <p:sldId id="343" r:id="rId6"/>
    <p:sldId id="33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45"/>
            <p14:sldId id="344"/>
            <p14:sldId id="347"/>
            <p14:sldId id="343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00FF"/>
    <a:srgbClr val="800000"/>
    <a:srgbClr val="FFCC00"/>
    <a:srgbClr val="FFFF66"/>
    <a:srgbClr val="CC0066"/>
    <a:srgbClr val="FF99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f/fe/Tzarskoselskaya_Railway_-_Watercolou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f/Railway_station_Bologoe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//upload.wikimedia.org/wikipedia/commons/e/e0/Railway_station_Moscow_038.jpg" TargetMode="External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c/cf/%D0%A6%D0%B0%D1%80%D1%81%D0%BA%D0%BE%D1%81%D0%B5%D0%BB%D1%8C%D1%81%D0%BA%D0%B0%D1%8F_%D0%B6%D0%B5%D0%BB%D0%B5%D0%B7%D0%BD%D0%B0%D1%8F_%D0%B4%D0%BE%D1%80%D0%BE%D0%B3%D0%B0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//upload.wikimedia.org/wikipedia/commons/5/5b/Mstinsky_bridge.jpg" TargetMode="External"/><Relationship Id="rId4" Type="http://schemas.openxmlformats.org/officeDocument/2006/relationships/hyperlink" Target="//upload.wikimedia.org/wikipedia/commons/c/c8/%D0%9F%D0%B0%D1%80%D0%BE%D0%B2%D0%BE%D0%B7%D0%BD%D0%BE%D0%B5_%D0%B4%D0%B5%D0%BF%D0%BE._%D0%9D%D0%B8%D0%BA%D0%BE%D0%BB%D0%B0%D0%B5%D0%B2%D1%81%D0%BA%D0%B0%D1%8F_%D0%B6%D0%B5%D0%BB%D0%B5%D0%B7%D0%BD%D0%B0%D1%8F_%D0%B4%D0%BE%D1%80%D0%BE%D0%B3%D0%B0_0035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7/70/Kiseleff.jpg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7/7b/Vernet_nikolas_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5/56/5_%D1%80%D1%83%D0%B1%D0%BB%D0%B5%D0%B9_182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d/db/%D0%91%D0%B8%D0%BB%D0%B8%D0%BC%D0%B1%D0%B0%D0%B5%D0%B2%D1%81%D0%BA%D0%B8%D0%B9_%D1%87%D1%83%D0%B3%D1%83%D0%BD%D0%BE%D0%BF%D0%BB%D0%B0%D0%B2%D0%B8%D0%BB%D1%8C%D0%BD%D1%8B%D0%B9_%D0%B7%D0%B0%D0%B2%D0%BE%D0%B4.jp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le:Tzarskoselskaya Railway - Watercol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6"/>
            <a:ext cx="9144000" cy="1180313"/>
          </a:xfrm>
          <a:solidFill>
            <a:schemeClr val="accent2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России во 2-й четверти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николай 1 перв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7937"/>
            <a:ext cx="4010025" cy="4933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ile:Паровозное депо. Николаевская железная дорога 00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5" y="770090"/>
            <a:ext cx="6144987" cy="29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Начало промышленного переворота в России</a:t>
            </a:r>
            <a:endParaRPr lang="ru-RU" sz="3200" dirty="0"/>
          </a:p>
        </p:txBody>
      </p:sp>
      <p:pic>
        <p:nvPicPr>
          <p:cNvPr id="4098" name="Picture 2" descr="File:Царскосельская железная дорога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770586"/>
            <a:ext cx="4682346" cy="29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0611" y="677743"/>
            <a:ext cx="1812752" cy="11652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File:Railway station Bologo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1167"/>
            <a:ext cx="3176482" cy="230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Mstinsky bridg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63" y="4551047"/>
            <a:ext cx="3205937" cy="230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Railway station Moscow 03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39" y="4538471"/>
            <a:ext cx="3130434" cy="230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998" y="3658964"/>
            <a:ext cx="4499158" cy="1000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Царскосельская железная дорога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первая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дорога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</a:t>
            </a:r>
          </a:p>
          <a:p>
            <a:endParaRPr lang="ru-RU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– Санкт-Петербург – Царское Село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319416" y="704667"/>
            <a:ext cx="1812752" cy="11652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41304" y="3658964"/>
            <a:ext cx="4499158" cy="1000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Николаевская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1855 г. – Петербурго-Московская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дорога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– Санкт-Петербург – Москва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22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egazeta.ru/wp-content/uploads/2013/04/akram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0" y="3258001"/>
            <a:ext cx="5016395" cy="36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Kiseleff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9920" b="27085"/>
          <a:stretch/>
        </p:blipFill>
        <p:spPr bwMode="auto">
          <a:xfrm>
            <a:off x="0" y="0"/>
            <a:ext cx="4308244" cy="52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6936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Реформа государственной деревни</a:t>
            </a:r>
          </a:p>
          <a:p>
            <a:pPr algn="ctr"/>
            <a:r>
              <a:rPr lang="ru-RU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(реформа П. Д. Киселёва)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1837–41 </a:t>
            </a:r>
            <a:r>
              <a:rPr lang="ru-RU" sz="2400" b="1" i="1" dirty="0" smtClean="0">
                <a:solidFill>
                  <a:srgbClr val="FF0000"/>
                </a:solidFill>
              </a:rPr>
              <a:t>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60240" y="404664"/>
            <a:ext cx="288032" cy="177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17388" y="3789040"/>
            <a:ext cx="3906540" cy="306896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КИСЕЛЁВ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Павел Дмитриевич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17</a:t>
            </a:r>
            <a:r>
              <a:rPr lang="ru-RU" sz="1600" dirty="0" smtClean="0">
                <a:solidFill>
                  <a:schemeClr val="bg1"/>
                </a:solidFill>
              </a:rPr>
              <a:t>88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72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                                         государственный деятель,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генерал от инфантерии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Министр государственных имуществ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837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56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Организатор реформы       государственной деревни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563888" y="1268760"/>
            <a:ext cx="5400600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у</a:t>
            </a:r>
            <a:r>
              <a:rPr lang="ru-RU" sz="1500" dirty="0" smtClean="0">
                <a:solidFill>
                  <a:schemeClr val="bg1"/>
                </a:solidFill>
              </a:rPr>
              <a:t>чреждение Министерства государственных имуществ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63888" y="1690440"/>
            <a:ext cx="5400600" cy="63968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ередача дел по государственным крестьянам из Министерства финансов в Министерство государственных имуществ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563888" y="2366244"/>
            <a:ext cx="5400600" cy="63968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ткрытие сельских приходских училищ                           («киселёвских» школ)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61308" y="3068961"/>
            <a:ext cx="5400600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о</a:t>
            </a:r>
            <a:r>
              <a:rPr lang="ru-RU" sz="1500" dirty="0" smtClean="0">
                <a:solidFill>
                  <a:schemeClr val="bg1"/>
                </a:solidFill>
              </a:rPr>
              <a:t>рганизация общественной запашки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563888" y="5664863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1840–44 </a:t>
            </a:r>
            <a:r>
              <a:rPr lang="ru-RU" sz="2400" b="1" i="1" dirty="0" smtClean="0">
                <a:solidFill>
                  <a:srgbClr val="FF0000"/>
                </a:solidFill>
              </a:rPr>
              <a:t>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912420" y="5865151"/>
            <a:ext cx="3203848" cy="76470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«Картофельные бунты»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796136" y="6247503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-18008" y="-14406"/>
            <a:ext cx="1835696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1842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File:Vernet nikolas 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/>
          <a:stretch/>
        </p:blipFill>
        <p:spPr bwMode="auto">
          <a:xfrm>
            <a:off x="4811688" y="260648"/>
            <a:ext cx="4320479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64088" y="4303960"/>
            <a:ext cx="3578336" cy="23852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сомнения, что крепостное право, в нынешнем его положении у нас, есть зло, для всех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ощутимое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очевидное, но прикасаться к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нему теперь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 бы делом ещё более гибельным … Я никогда на это не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решусь».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Николай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endParaRPr lang="ru-RU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http://chron.eduhmao.ru/img_4_4_2_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" y="3222222"/>
            <a:ext cx="2349648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635" y="259913"/>
            <a:ext cx="7728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Издание Указа «об обязанных крестьянах»</a:t>
            </a:r>
            <a:endParaRPr lang="ru-RU" sz="3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30635" y="568234"/>
            <a:ext cx="3870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197260" y="1050752"/>
            <a:ext cx="5166828" cy="866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предоставление помещикам права заключать                                          с крестьянами договоры на отдачу им участков земли               в пользование за условленные повинности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261" y="1949517"/>
            <a:ext cx="5166828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«ОБЯЗАННЫЕ КРЕСТЬЯНЕ»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бывшие </a:t>
            </a:r>
            <a:r>
              <a:rPr lang="ru-RU" dirty="0">
                <a:solidFill>
                  <a:schemeClr val="bg1"/>
                </a:solidFill>
              </a:rPr>
              <a:t>крепостные </a:t>
            </a:r>
            <a:r>
              <a:rPr lang="ru-RU" dirty="0" smtClean="0">
                <a:solidFill>
                  <a:schemeClr val="bg1"/>
                </a:solidFill>
              </a:rPr>
              <a:t>крестьяне, </a:t>
            </a:r>
            <a:r>
              <a:rPr lang="ru-RU" dirty="0">
                <a:solidFill>
                  <a:schemeClr val="bg1"/>
                </a:solidFill>
              </a:rPr>
              <a:t>перешедшие </a:t>
            </a:r>
            <a:r>
              <a:rPr lang="ru-RU" dirty="0" smtClean="0">
                <a:solidFill>
                  <a:schemeClr val="bg1"/>
                </a:solidFill>
              </a:rPr>
              <a:t>                на </a:t>
            </a:r>
            <a:r>
              <a:rPr lang="ru-RU" dirty="0">
                <a:solidFill>
                  <a:schemeClr val="bg1"/>
                </a:solidFill>
              </a:rPr>
              <a:t>договорные отношения с помещиками </a:t>
            </a:r>
            <a:r>
              <a:rPr lang="ru-RU" dirty="0" smtClean="0">
                <a:solidFill>
                  <a:schemeClr val="bg1"/>
                </a:solidFill>
              </a:rPr>
              <a:t>                     на </a:t>
            </a:r>
            <a:r>
              <a:rPr lang="ru-RU" dirty="0">
                <a:solidFill>
                  <a:schemeClr val="bg1"/>
                </a:solidFill>
              </a:rPr>
              <a:t>основании </a:t>
            </a:r>
            <a:r>
              <a:rPr lang="ru-RU" dirty="0" smtClean="0">
                <a:solidFill>
                  <a:schemeClr val="bg1"/>
                </a:solidFill>
              </a:rPr>
              <a:t>указа 1842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chron.eduhmao.ru/img_4_4_2_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13" y="4698000"/>
            <a:ext cx="301968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72419" y="3222222"/>
            <a:ext cx="2791669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из 10 млн. крепостных </a:t>
            </a:r>
            <a:r>
              <a:rPr lang="ru-RU" dirty="0" smtClean="0"/>
              <a:t>             в 1842–55 гг.                                  в «обязанные крестьяне» были переведены              24 708 </a:t>
            </a:r>
            <a:r>
              <a:rPr lang="ru-RU" dirty="0"/>
              <a:t>душ мужского </a:t>
            </a:r>
            <a:r>
              <a:rPr lang="ru-RU" dirty="0" smtClean="0"/>
              <a:t>пола (0,25%)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2956" y="3057998"/>
            <a:ext cx="231282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руб. 50 коп. ассигнациями =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серебром</a:t>
            </a:r>
          </a:p>
        </p:txBody>
      </p:sp>
      <p:pic>
        <p:nvPicPr>
          <p:cNvPr id="1030" name="Picture 6" descr="File:5 рублей 182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589"/>
            <a:ext cx="3619312" cy="27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7568" y="290252"/>
            <a:ext cx="6936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Денежная реформа Е. Ф. Канкрина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1839–43 </a:t>
            </a:r>
            <a:r>
              <a:rPr lang="ru-RU" sz="2400" b="1" i="1" dirty="0" smtClean="0">
                <a:solidFill>
                  <a:srgbClr val="FF0000"/>
                </a:solidFill>
              </a:rPr>
              <a:t>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60240" y="582640"/>
            <a:ext cx="3955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juif.ru/rpg/WebPict/fullpic/1101-2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18" y="582639"/>
            <a:ext cx="4133850" cy="4933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364088" y="4365104"/>
            <a:ext cx="3637012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КАНКРИН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Егор Францевич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74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45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                                         государственный деятель,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генерал от инфантерии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Министр финансов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823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44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Организатор денежной реформы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numismat.ru/artimages/6-1.jp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84" y="2933999"/>
            <a:ext cx="3910952" cy="39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 rot="20609905">
            <a:off x="3477429" y="6135309"/>
            <a:ext cx="2149881" cy="4261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еребряный рубль</a:t>
            </a:r>
            <a:r>
              <a:rPr lang="en-US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20609905">
            <a:off x="992790" y="3953519"/>
            <a:ext cx="1213760" cy="4261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ассигнация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42956" y="1158609"/>
            <a:ext cx="5400600" cy="63968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тановление серебряного рубля                                            основной денежной единицей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42956" y="1826897"/>
            <a:ext cx="5400600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остепенное изъятие ассигнаций из обращения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956" y="2272683"/>
            <a:ext cx="5400599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АССИГНАЦИЯ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основная денежная единица </a:t>
            </a:r>
            <a:r>
              <a:rPr lang="ru-RU" dirty="0" smtClean="0">
                <a:solidFill>
                  <a:schemeClr val="bg1"/>
                </a:solidFill>
              </a:rPr>
              <a:t>России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1769–1849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. Перестала выпускаться в 1843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Билимбаевский чугуноплавильный завод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6" y="270000"/>
            <a:ext cx="9146568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8208912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– просмотр </a:t>
            </a:r>
            <a:r>
              <a:rPr lang="ru-RU" sz="2800" dirty="0">
                <a:solidFill>
                  <a:schemeClr val="bg1"/>
                </a:solidFill>
              </a:rPr>
              <a:t>телепередачи «Российская </a:t>
            </a:r>
            <a:r>
              <a:rPr lang="ru-RU" sz="2800" dirty="0" smtClean="0">
                <a:solidFill>
                  <a:schemeClr val="bg1"/>
                </a:solidFill>
              </a:rPr>
              <a:t>империя.  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Николай </a:t>
            </a:r>
            <a:r>
              <a:rPr lang="ru-RU" sz="2800" dirty="0">
                <a:solidFill>
                  <a:schemeClr val="bg1"/>
                </a:solidFill>
              </a:rPr>
              <a:t>I» </a:t>
            </a:r>
            <a:r>
              <a:rPr lang="ru-RU" sz="2800" dirty="0" smtClean="0">
                <a:solidFill>
                  <a:schemeClr val="bg1"/>
                </a:solidFill>
              </a:rPr>
              <a:t>(1-я </a:t>
            </a:r>
            <a:r>
              <a:rPr lang="ru-RU" sz="2800" dirty="0">
                <a:solidFill>
                  <a:schemeClr val="bg1"/>
                </a:solidFill>
              </a:rPr>
              <a:t>серия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21056" y="1"/>
            <a:ext cx="9170488" cy="980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Домашнее задание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7170" name="Picture 2" descr="http://www.monarchs19.narod.ru/11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22" y="3833837"/>
            <a:ext cx="2514600" cy="30003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1" y="980729"/>
            <a:ext cx="820891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– §61 («Попытки укрепить империю») </a:t>
            </a:r>
            <a:r>
              <a:rPr lang="ru-RU" sz="2800" dirty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устно;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0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360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1096</cp:revision>
  <dcterms:created xsi:type="dcterms:W3CDTF">2013-11-10T17:34:13Z</dcterms:created>
  <dcterms:modified xsi:type="dcterms:W3CDTF">2014-02-06T02:44:41Z</dcterms:modified>
</cp:coreProperties>
</file>